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0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66" r:id="rId5"/>
    <p:sldId id="271" r:id="rId6"/>
    <p:sldId id="262" r:id="rId7"/>
    <p:sldId id="267" r:id="rId8"/>
    <p:sldId id="270" r:id="rId9"/>
    <p:sldId id="261" r:id="rId10"/>
    <p:sldId id="259" r:id="rId11"/>
    <p:sldId id="260" r:id="rId12"/>
    <p:sldId id="263" r:id="rId13"/>
    <p:sldId id="268" r:id="rId14"/>
    <p:sldId id="264" r:id="rId15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N W3" charset="-128"/>
        <a:cs typeface="+mn-cs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N W3" charset="-128"/>
        <a:cs typeface="+mn-cs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N W3" charset="-128"/>
        <a:cs typeface="+mn-cs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N W3" charset="-128"/>
        <a:cs typeface="+mn-cs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N W3" charset="-128"/>
        <a:cs typeface="+mn-cs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FFFFFF"/>
        </a:solidFill>
        <a:latin typeface="Gill Sans" charset="0"/>
        <a:ea typeface="ヒラギノ角ゴ ProN W3" charset="-128"/>
        <a:cs typeface="+mn-cs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FFFFFF"/>
        </a:solidFill>
        <a:latin typeface="Gill Sans" charset="0"/>
        <a:ea typeface="ヒラギノ角ゴ ProN W3" charset="-128"/>
        <a:cs typeface="+mn-cs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FFFFFF"/>
        </a:solidFill>
        <a:latin typeface="Gill Sans" charset="0"/>
        <a:ea typeface="ヒラギノ角ゴ ProN W3" charset="-128"/>
        <a:cs typeface="+mn-cs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FFFFFF"/>
        </a:solidFill>
        <a:latin typeface="Gill Sans" charset="0"/>
        <a:ea typeface="ヒラギノ角ゴ ProN W3" charset="-128"/>
        <a:cs typeface="+mn-cs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2619"/>
    <a:srgbClr val="61060F"/>
    <a:srgbClr val="9B23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58" autoAdjust="0"/>
    <p:restoredTop sz="82734" autoAdjust="0"/>
  </p:normalViewPr>
  <p:slideViewPr>
    <p:cSldViewPr>
      <p:cViewPr>
        <p:scale>
          <a:sx n="60" d="100"/>
          <a:sy n="60" d="100"/>
        </p:scale>
        <p:origin x="-2526" y="-240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9803C-2108-40AC-82A7-B0D5A6740A4D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ACBCE-EE89-475A-BDD2-3BBBB93992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8403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F65717B-29EE-48EA-A1A1-960834510185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81AEF49-3DC4-466C-8883-E8DB0F03052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856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132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dirty="0" smtClean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oriz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33"/>
          <a:stretch>
            <a:fillRect/>
          </a:stretch>
        </p:blipFill>
        <p:spPr bwMode="auto">
          <a:xfrm>
            <a:off x="0" y="0"/>
            <a:ext cx="13004800" cy="650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3973" y="5527040"/>
            <a:ext cx="9103360" cy="2492587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tx2"/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2855664"/>
            <a:ext cx="11054080" cy="2090702"/>
          </a:xfrm>
        </p:spPr>
        <p:txBody>
          <a:bodyPr/>
          <a:lstStyle>
            <a:lvl1pPr algn="ctr">
              <a:defRPr sz="4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1C6DE-AD13-4E6A-8549-7A87E5A9BD07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412A2-02C2-495F-9DF6-EC33B85EE4E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95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11971-4F53-4DAE-ACDC-B320FD026920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7F10C-55EE-4E4E-AF70-A77B108696A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84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480" y="390597"/>
            <a:ext cx="2926080" cy="83221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390597"/>
            <a:ext cx="8561493" cy="83221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BDC8F-7152-4B51-8E88-ACFF1713E1A8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27189-305B-4ABB-AB09-0A5086790A5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390596"/>
            <a:ext cx="11270827" cy="1625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866987" y="2275840"/>
            <a:ext cx="11270827" cy="58521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F51F-D518-4F36-89BB-14834C0223CE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DB208-23AB-4D38-A57E-5A7B969D06D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05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7057814"/>
            <a:ext cx="11214383" cy="1937173"/>
          </a:xfrm>
        </p:spPr>
        <p:txBody>
          <a:bodyPr anchor="t"/>
          <a:lstStyle>
            <a:lvl1pPr algn="l">
              <a:defRPr sz="4600" b="0" i="0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7" y="4924215"/>
            <a:ext cx="11214383" cy="2133599"/>
          </a:xfrm>
        </p:spPr>
        <p:txBody>
          <a:bodyPr anchor="b"/>
          <a:lstStyle>
            <a:lvl1pPr marL="0" indent="0">
              <a:buNone/>
              <a:defRPr sz="2400" baseline="0">
                <a:solidFill>
                  <a:schemeClr val="tx2"/>
                </a:solidFill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EA275-BC2A-4BE3-8005-942A86BDCF28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DC596-5C64-42CA-9014-EEB91263B89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6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66987" y="2275840"/>
            <a:ext cx="5310293" cy="585216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827520" y="2275840"/>
            <a:ext cx="5310293" cy="585216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390596"/>
            <a:ext cx="11270827" cy="162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95D08-EE28-46B7-B6A0-1879AAE22DB2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9DDD8-B8DC-4B36-A8A8-9597FFA007B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28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827520" y="3142827"/>
            <a:ext cx="5310293" cy="4985173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66987" y="3142827"/>
            <a:ext cx="5310293" cy="4985173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390596"/>
            <a:ext cx="11270827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7" y="2275839"/>
            <a:ext cx="5310293" cy="817316"/>
          </a:xfrm>
        </p:spPr>
        <p:txBody>
          <a:bodyPr anchor="b"/>
          <a:lstStyle>
            <a:lvl1pPr marL="0" indent="0">
              <a:buNone/>
              <a:defRPr sz="2400" b="0" i="0" baseline="0">
                <a:solidFill>
                  <a:schemeClr val="tx2"/>
                </a:solidFill>
              </a:defRPr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7520" y="2275839"/>
            <a:ext cx="5310293" cy="817316"/>
          </a:xfrm>
        </p:spPr>
        <p:txBody>
          <a:bodyPr anchor="b"/>
          <a:lstStyle>
            <a:lvl1pPr marL="0" indent="0">
              <a:buNone/>
              <a:defRPr sz="2400" b="0" i="0" baseline="0">
                <a:solidFill>
                  <a:schemeClr val="tx2"/>
                </a:solidFill>
              </a:defRPr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5FBC4-DE10-4886-BFC9-265FB010F9C1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DA296-A456-4E38-BA25-781B4720BDD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8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390596"/>
            <a:ext cx="11270827" cy="162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3F0CD-D813-4A4C-AF6A-EB47F341DEF1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681A1-95CE-4284-BC2D-11C51C1F04A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92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DBBFB-D8DC-4579-B6FB-6E7CC8113605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78CC3-4A28-4B7B-A39D-A31B0DE94F7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57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635414" y="2059093"/>
            <a:ext cx="6610773" cy="60689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322" y="2059093"/>
            <a:ext cx="4226560" cy="1560576"/>
          </a:xfrm>
        </p:spPr>
        <p:txBody>
          <a:bodyPr/>
          <a:lstStyle>
            <a:lvl1pPr algn="l">
              <a:defRPr sz="26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1322" y="3623668"/>
            <a:ext cx="4226560" cy="4504333"/>
          </a:xfrm>
        </p:spPr>
        <p:txBody>
          <a:bodyPr tIns="13005"/>
          <a:lstStyle>
            <a:lvl1pPr marL="0" indent="0">
              <a:buNone/>
              <a:defRPr sz="20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CC476-1AED-4CCF-8A74-6924204003C1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D1706-5633-4ECC-81B3-0B625F25B4F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9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oriz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048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2059093"/>
            <a:ext cx="4226560" cy="1560576"/>
          </a:xfrm>
        </p:spPr>
        <p:txBody>
          <a:bodyPr/>
          <a:lstStyle>
            <a:lvl1pPr algn="l">
              <a:defRPr sz="26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23778" y="2059093"/>
            <a:ext cx="4863795" cy="4941824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None/>
              <a:defRPr sz="2800" baseline="0">
                <a:solidFill>
                  <a:schemeClr val="tx1">
                    <a:lumMod val="65000"/>
                  </a:schemeClr>
                </a:solidFill>
              </a:defRPr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7" y="3623667"/>
            <a:ext cx="4226560" cy="3420599"/>
          </a:xfrm>
        </p:spPr>
        <p:txBody>
          <a:bodyPr tIns="13005"/>
          <a:lstStyle>
            <a:lvl1pPr marL="0" indent="0">
              <a:buNone/>
              <a:defRPr sz="20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E0894-EEBC-47CC-AECA-B2A2A8FC126B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DAE6E-FCFA-4E11-BA4B-E93C1E107D9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7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orizon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048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775" y="390525"/>
            <a:ext cx="11271250" cy="1625600"/>
          </a:xfrm>
          <a:prstGeom prst="rect">
            <a:avLst/>
          </a:prstGeom>
        </p:spPr>
        <p:txBody>
          <a:bodyPr vert="horz" lIns="130046" tIns="65023" rIns="130046" bIns="65023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5" y="2276475"/>
            <a:ext cx="11271250" cy="643572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28000" y="9040813"/>
            <a:ext cx="2166938" cy="519112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400" strike="noStrike" spc="85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F360387-A55A-4187-8533-F31BB4EE8F94}" type="datetimeFigureOut">
              <a:rPr lang="en-US"/>
              <a:pPr>
                <a:defRPr/>
              </a:pPr>
              <a:t>1/12/2021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6775" y="9040813"/>
            <a:ext cx="4117975" cy="519112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l">
              <a:defRPr sz="1400" cap="all" spc="85" baseline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8325" y="9040813"/>
            <a:ext cx="1409700" cy="519112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6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B5C5213-4C44-4DD2-B386-824E1A4EB617}" type="slidenum">
              <a:rPr lang="en-US"/>
              <a:pPr>
                <a:defRPr/>
              </a:pPr>
              <a:t>‹Nº›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1300163" rtl="0" eaLnBrk="0" fontAlgn="base" hangingPunct="0">
        <a:spcBef>
          <a:spcPct val="0"/>
        </a:spcBef>
        <a:spcAft>
          <a:spcPct val="0"/>
        </a:spcAft>
        <a:defRPr sz="4300" kern="1200" cap="small" spc="71">
          <a:solidFill>
            <a:schemeClr val="tx1"/>
          </a:solidFill>
          <a:latin typeface="+mj-lt"/>
          <a:ea typeface="+mj-ea"/>
          <a:cs typeface="+mj-cs"/>
        </a:defRPr>
      </a:lvl1pPr>
      <a:lvl2pPr algn="l" defTabSz="1300163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pitchFamily="34" charset="0"/>
        </a:defRPr>
      </a:lvl2pPr>
      <a:lvl3pPr algn="l" defTabSz="1300163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pitchFamily="34" charset="0"/>
        </a:defRPr>
      </a:lvl3pPr>
      <a:lvl4pPr algn="l" defTabSz="1300163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pitchFamily="34" charset="0"/>
        </a:defRPr>
      </a:lvl4pPr>
      <a:lvl5pPr algn="l" defTabSz="1300163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7363" indent="-487363" algn="l" defTabSz="1300163" rtl="0" eaLnBrk="0" fontAlgn="base" hangingPunct="0">
        <a:spcBef>
          <a:spcPct val="20000"/>
        </a:spcBef>
        <a:spcAft>
          <a:spcPts val="850"/>
        </a:spcAft>
        <a:buClr>
          <a:schemeClr val="tx2"/>
        </a:buClr>
        <a:buFont typeface="Arial" pitchFamily="34" charset="0"/>
        <a:buChar char="•"/>
        <a:defRPr sz="2400" kern="1200" spc="43">
          <a:solidFill>
            <a:schemeClr val="tx1"/>
          </a:solidFill>
          <a:latin typeface="+mn-lt"/>
          <a:ea typeface="+mn-ea"/>
          <a:cs typeface="+mn-cs"/>
        </a:defRPr>
      </a:lvl1pPr>
      <a:lvl2pPr marL="1055688" indent="-404813" algn="l" defTabSz="1300163" rtl="0" eaLnBrk="0" fontAlgn="base" hangingPunct="0">
        <a:spcBef>
          <a:spcPct val="20000"/>
        </a:spcBef>
        <a:spcAft>
          <a:spcPts val="850"/>
        </a:spcAft>
        <a:buClr>
          <a:schemeClr val="tx2"/>
        </a:buClr>
        <a:buFont typeface="Arial" pitchFamily="34" charset="0"/>
        <a:buChar char="•"/>
        <a:defRPr sz="2400" kern="1200" spc="43">
          <a:solidFill>
            <a:schemeClr val="tx1"/>
          </a:solidFill>
          <a:latin typeface="+mn-lt"/>
          <a:ea typeface="+mn-ea"/>
          <a:cs typeface="+mn-cs"/>
        </a:defRPr>
      </a:lvl2pPr>
      <a:lvl3pPr marL="1624013" indent="-323850" algn="l" defTabSz="1300163" rtl="0" eaLnBrk="0" fontAlgn="base" hangingPunct="0">
        <a:spcBef>
          <a:spcPct val="20000"/>
        </a:spcBef>
        <a:spcAft>
          <a:spcPts val="850"/>
        </a:spcAft>
        <a:buClr>
          <a:schemeClr val="tx2"/>
        </a:buClr>
        <a:buFont typeface="Arial" pitchFamily="34" charset="0"/>
        <a:buChar char="•"/>
        <a:defRPr sz="2400" kern="1200" spc="43">
          <a:solidFill>
            <a:schemeClr val="tx1"/>
          </a:solidFill>
          <a:latin typeface="+mn-lt"/>
          <a:ea typeface="+mn-ea"/>
          <a:cs typeface="+mn-cs"/>
        </a:defRPr>
      </a:lvl3pPr>
      <a:lvl4pPr marL="2274888" indent="-323850" algn="l" defTabSz="1300163" rtl="0" eaLnBrk="0" fontAlgn="base" hangingPunct="0">
        <a:spcBef>
          <a:spcPct val="20000"/>
        </a:spcBef>
        <a:spcAft>
          <a:spcPts val="850"/>
        </a:spcAft>
        <a:buClr>
          <a:schemeClr val="tx2"/>
        </a:buClr>
        <a:buFont typeface="Arial" pitchFamily="34" charset="0"/>
        <a:buChar char="•"/>
        <a:defRPr sz="2400" kern="1200" spc="43">
          <a:solidFill>
            <a:schemeClr val="tx1"/>
          </a:solidFill>
          <a:latin typeface="+mn-lt"/>
          <a:ea typeface="+mn-ea"/>
          <a:cs typeface="+mn-cs"/>
        </a:defRPr>
      </a:lvl4pPr>
      <a:lvl5pPr marL="2925763" indent="-323850" algn="l" defTabSz="1300163" rtl="0" eaLnBrk="0" fontAlgn="base" hangingPunct="0">
        <a:spcBef>
          <a:spcPct val="20000"/>
        </a:spcBef>
        <a:spcAft>
          <a:spcPts val="850"/>
        </a:spcAft>
        <a:buClr>
          <a:schemeClr val="tx2"/>
        </a:buClr>
        <a:buFont typeface="Arial" pitchFamily="34" charset="0"/>
        <a:buChar char="•"/>
        <a:defRPr sz="2400" kern="1200" spc="43">
          <a:solidFill>
            <a:schemeClr val="tx1"/>
          </a:solidFill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lnSpc>
          <a:spcPct val="100000"/>
        </a:lnSpc>
        <a:spcBef>
          <a:spcPct val="20000"/>
        </a:spcBef>
        <a:spcAft>
          <a:spcPts val="853"/>
        </a:spcAft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lnSpc>
          <a:spcPct val="100000"/>
        </a:lnSpc>
        <a:spcBef>
          <a:spcPct val="20000"/>
        </a:spcBef>
        <a:spcAft>
          <a:spcPts val="853"/>
        </a:spcAft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lnSpc>
          <a:spcPct val="100000"/>
        </a:lnSpc>
        <a:spcBef>
          <a:spcPct val="20000"/>
        </a:spcBef>
        <a:spcAft>
          <a:spcPts val="853"/>
        </a:spcAft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lnSpc>
          <a:spcPct val="100000"/>
        </a:lnSpc>
        <a:spcBef>
          <a:spcPct val="20000"/>
        </a:spcBef>
        <a:spcAft>
          <a:spcPts val="853"/>
        </a:spcAft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733550" y="5527675"/>
            <a:ext cx="9104313" cy="3387725"/>
          </a:xfrm>
        </p:spPr>
        <p:txBody>
          <a:bodyPr>
            <a:normAutofit/>
          </a:bodyPr>
          <a:lstStyle/>
          <a:p>
            <a:pPr algn="l" defTabSz="1300460" eaLnBrk="1" fontAlgn="auto" hangingPunct="1">
              <a:spcAft>
                <a:spcPts val="853"/>
              </a:spcAft>
              <a:defRPr/>
            </a:pPr>
            <a:endParaRPr lang="en-US" sz="2900" dirty="0">
              <a:solidFill>
                <a:schemeClr val="accent1">
                  <a:lumMod val="50000"/>
                </a:schemeClr>
              </a:solidFill>
              <a:ea typeface="MS PGothic" pitchFamily="34" charset="-128"/>
            </a:endParaRPr>
          </a:p>
          <a:p>
            <a:pPr defTabSz="1300460" eaLnBrk="1" fontAlgn="auto" hangingPunct="1">
              <a:spcAft>
                <a:spcPts val="853"/>
              </a:spcAft>
              <a:defRPr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74725" y="2855913"/>
            <a:ext cx="11055350" cy="2090737"/>
          </a:xfrm>
        </p:spPr>
        <p:txBody>
          <a:bodyPr/>
          <a:lstStyle/>
          <a:p>
            <a:pPr defTabSz="1300460" eaLnBrk="1" fontAlgn="auto" hangingPunct="1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 de la startup + logo</a:t>
            </a:r>
          </a:p>
        </p:txBody>
      </p:sp>
      <p:sp>
        <p:nvSpPr>
          <p:cNvPr id="13316" name="Rectangle 2"/>
          <p:cNvSpPr>
            <a:spLocks/>
          </p:cNvSpPr>
          <p:nvPr/>
        </p:nvSpPr>
        <p:spPr bwMode="auto">
          <a:xfrm>
            <a:off x="2540000" y="4191000"/>
            <a:ext cx="899160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/>
            <a:endParaRPr lang="en-US" sz="2800">
              <a:solidFill>
                <a:schemeClr val="tx1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6388" name="TextBox 1"/>
          <p:cNvSpPr txBox="1">
            <a:spLocks noChangeArrowheads="1"/>
          </p:cNvSpPr>
          <p:nvPr/>
        </p:nvSpPr>
        <p:spPr bwMode="auto">
          <a:xfrm>
            <a:off x="10069513" y="8915400"/>
            <a:ext cx="2160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r>
              <a:rPr lang="en-US" sz="3200" dirty="0" smtClean="0">
                <a:solidFill>
                  <a:schemeClr val="tx1"/>
                </a:solidFill>
                <a:latin typeface="+mn-lt"/>
              </a:rPr>
              <a:t>[Your</a:t>
            </a:r>
            <a:r>
              <a:rPr lang="en-US" sz="32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3200" dirty="0" smtClean="0">
                <a:latin typeface="+mn-lt"/>
              </a:rPr>
              <a:t>Logo]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5" y="390525"/>
            <a:ext cx="11271250" cy="1625600"/>
          </a:xfrm>
        </p:spPr>
        <p:txBody>
          <a:bodyPr/>
          <a:lstStyle/>
          <a:p>
            <a:pPr algn="ctr" defTabSz="1300460" eaLnBrk="1" fontAlgn="auto" hangingPunct="1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PRODUCTE/ SERVEI</a:t>
            </a:r>
            <a:endParaRPr lang="en-US" sz="48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sz="quarter" idx="13"/>
          </p:nvPr>
        </p:nvSpPr>
        <p:spPr>
          <a:xfrm>
            <a:off x="866775" y="2276475"/>
            <a:ext cx="11271250" cy="1457325"/>
          </a:xfrm>
        </p:spPr>
        <p:txBody>
          <a:bodyPr>
            <a:normAutofit/>
          </a:bodyPr>
          <a:lstStyle/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Especificacions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0" indent="0" defTabSz="1300460" eaLnBrk="1" fontAlgn="auto" hangingPunct="1">
              <a:spcAft>
                <a:spcPts val="853"/>
              </a:spcAft>
              <a:defRPr/>
            </a:pPr>
            <a:endParaRPr lang="en-US" sz="40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1300460" eaLnBrk="1" fontAlgn="auto" hangingPunct="1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MODEL DE NEGOCI - MONETITZACIÓ</a:t>
            </a:r>
            <a:endParaRPr lang="en-US" sz="48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5" y="390525"/>
            <a:ext cx="11271250" cy="1625600"/>
          </a:xfrm>
        </p:spPr>
        <p:txBody>
          <a:bodyPr/>
          <a:lstStyle/>
          <a:p>
            <a:pPr algn="ctr" defTabSz="1300460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equip</a:t>
            </a:r>
            <a:endParaRPr lang="en-US" sz="60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6775" y="2276475"/>
            <a:ext cx="11271250" cy="923925"/>
          </a:xfrm>
        </p:spPr>
        <p:txBody>
          <a:bodyPr>
            <a:noAutofit/>
          </a:bodyPr>
          <a:lstStyle/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 i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dades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clau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cadascun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lloc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que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ocupen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experiència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endParaRPr lang="en-US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5" y="390525"/>
            <a:ext cx="11271250" cy="1625600"/>
          </a:xfrm>
        </p:spPr>
        <p:txBody>
          <a:bodyPr/>
          <a:lstStyle/>
          <a:p>
            <a:pPr algn="ctr" defTabSz="1300460" eaLnBrk="1" fontAlgn="auto" hangingPunct="1">
              <a:spcAft>
                <a:spcPts val="0"/>
              </a:spcAft>
              <a:defRPr/>
            </a:pPr>
            <a:r>
              <a:rPr lang="ca-ES" sz="6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dades financeres</a:t>
            </a:r>
            <a:endParaRPr lang="ca-ES" sz="60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6775" y="2276475"/>
            <a:ext cx="11271250" cy="4733925"/>
          </a:xfrm>
        </p:spPr>
        <p:txBody>
          <a:bodyPr>
            <a:normAutofit/>
          </a:bodyPr>
          <a:lstStyle/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r>
              <a:rPr lang="ca-E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 / LTV</a:t>
            </a:r>
          </a:p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r>
              <a:rPr lang="ca-E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Burn</a:t>
            </a:r>
            <a:r>
              <a:rPr lang="ca-E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a-E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rate</a:t>
            </a:r>
            <a:endParaRPr lang="ca-ES" sz="40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r>
              <a:rPr lang="ca-E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Ingressos previstos</a:t>
            </a:r>
          </a:p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r>
              <a:rPr lang="ca-E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Marge</a:t>
            </a:r>
          </a:p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endParaRPr lang="en-US" sz="40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endParaRPr lang="en-US" sz="4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endParaRPr lang="en-US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9197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5" y="390525"/>
            <a:ext cx="11271250" cy="1625600"/>
          </a:xfrm>
        </p:spPr>
        <p:txBody>
          <a:bodyPr/>
          <a:lstStyle/>
          <a:p>
            <a:pPr algn="ctr" defTabSz="1300460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status</a:t>
            </a:r>
            <a:endParaRPr lang="en-US" sz="6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6775" y="2276475"/>
            <a:ext cx="11271250" cy="2600325"/>
          </a:xfrm>
        </p:spPr>
        <p:txBody>
          <a:bodyPr>
            <a:normAutofit/>
          </a:bodyPr>
          <a:lstStyle/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Situació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actual</a:t>
            </a:r>
          </a:p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Propers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passos</a:t>
            </a:r>
            <a:endParaRPr lang="en-US" sz="40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-8661400" y="1905000"/>
            <a:ext cx="5435600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800" tIns="50800" rIns="50800" bIns="50800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+mj-lt"/>
                <a:ea typeface="+mj-ea"/>
                <a:cs typeface="+mj-cs"/>
                <a:sym typeface="Gill Sans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>
              <a:defRPr/>
            </a:pPr>
            <a:endParaRPr lang="en-US" sz="4800" dirty="0" smtClean="0">
              <a:solidFill>
                <a:schemeClr val="bg1">
                  <a:lumMod val="50000"/>
                  <a:lumOff val="50000"/>
                </a:schemeClr>
              </a:solidFill>
              <a:latin typeface="Andale Mono"/>
              <a:cs typeface="Andale Mono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66775" y="390525"/>
            <a:ext cx="11271250" cy="1625600"/>
          </a:xfrm>
        </p:spPr>
        <p:txBody>
          <a:bodyPr/>
          <a:lstStyle/>
          <a:p>
            <a:pPr algn="ctr" defTabSz="1300460" eaLnBrk="1" fontAlgn="auto" hangingPunct="1">
              <a:spcAft>
                <a:spcPts val="0"/>
              </a:spcAft>
              <a:defRPr/>
            </a:pPr>
            <a:r>
              <a:rPr lang="en-US" sz="60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resum</a:t>
            </a:r>
            <a:endParaRPr lang="en-US" sz="60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66775" y="2276475"/>
            <a:ext cx="11271250" cy="5851525"/>
          </a:xfrm>
        </p:spPr>
        <p:txBody>
          <a:bodyPr>
            <a:normAutofit/>
          </a:bodyPr>
          <a:lstStyle/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Inserta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descripció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4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ja-JP" sz="4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wow</a:t>
            </a:r>
            <a:r>
              <a:rPr lang="en-US" altLang="ja-JP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en-US" alt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en-US" alt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</a:t>
            </a:r>
            <a:r>
              <a:rPr lang="en-US" alt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</a:t>
            </a:r>
            <a:r>
              <a:rPr lang="en-US" alt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proposta</a:t>
            </a:r>
            <a:r>
              <a:rPr lang="en-US" alt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persuasiva</a:t>
            </a:r>
            <a:r>
              <a:rPr lang="en-US" alt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de no </a:t>
            </a:r>
            <a:r>
              <a:rPr lang="en-US" alt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més</a:t>
            </a:r>
            <a:r>
              <a:rPr lang="en-US" alt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10 </a:t>
            </a:r>
            <a:r>
              <a:rPr lang="en-US" alt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paraules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endParaRPr lang="en-US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-11480800" y="625475"/>
            <a:ext cx="10896600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800" tIns="50800" rIns="50800" bIns="50800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+mj-lt"/>
                <a:ea typeface="+mj-ea"/>
                <a:cs typeface="+mj-cs"/>
                <a:sym typeface="Gill Sans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>
              <a:defRPr/>
            </a:pPr>
            <a:endParaRPr lang="en-US" sz="4800" dirty="0">
              <a:solidFill>
                <a:schemeClr val="bg1">
                  <a:lumMod val="50000"/>
                  <a:lumOff val="50000"/>
                </a:schemeClr>
              </a:solidFill>
              <a:latin typeface="Andale Mono"/>
              <a:cs typeface="Andale Mono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6775" y="390525"/>
            <a:ext cx="11271250" cy="1625600"/>
          </a:xfrm>
        </p:spPr>
        <p:txBody>
          <a:bodyPr/>
          <a:lstStyle/>
          <a:p>
            <a:pPr algn="ctr" defTabSz="1300460" eaLnBrk="1" fontAlgn="auto" hangingPunct="1">
              <a:spcAft>
                <a:spcPts val="0"/>
              </a:spcAft>
              <a:defRPr/>
            </a:pPr>
            <a:r>
              <a:rPr lang="en-US" sz="60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60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roblema</a:t>
            </a:r>
            <a:r>
              <a:rPr lang="en-US" sz="6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60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necessitat</a:t>
            </a:r>
            <a:endParaRPr lang="en-US" sz="6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66775" y="2276475"/>
            <a:ext cx="11271250" cy="5851525"/>
          </a:xfrm>
        </p:spPr>
        <p:txBody>
          <a:bodyPr>
            <a:normAutofit/>
          </a:bodyPr>
          <a:lstStyle/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Quin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problema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“pain” del client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resoleu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quina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oportunitat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aprofiteu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Quantes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persones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organitzacions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tenen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aquest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problema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necessiten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proveïr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-se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d’aquesta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oportunitat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endParaRPr lang="en-US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-11480800" y="625475"/>
            <a:ext cx="10896600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800" tIns="50800" rIns="50800" bIns="50800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+mj-lt"/>
                <a:ea typeface="+mj-ea"/>
                <a:cs typeface="+mj-cs"/>
                <a:sym typeface="Gill Sans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>
              <a:defRPr/>
            </a:pPr>
            <a:endParaRPr lang="en-US" sz="4800" dirty="0">
              <a:solidFill>
                <a:schemeClr val="bg1">
                  <a:lumMod val="50000"/>
                  <a:lumOff val="50000"/>
                </a:schemeClr>
              </a:solidFill>
              <a:latin typeface="Andale Mono"/>
              <a:cs typeface="Andale Mono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6775" y="390525"/>
            <a:ext cx="11271250" cy="1625600"/>
          </a:xfrm>
        </p:spPr>
        <p:txBody>
          <a:bodyPr/>
          <a:lstStyle/>
          <a:p>
            <a:pPr algn="ctr" defTabSz="1300460" eaLnBrk="1" fontAlgn="auto" hangingPunct="1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SOLUCIÓ I PROPOSTA DE VALOR</a:t>
            </a:r>
            <a:endParaRPr lang="en-US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66775" y="2276475"/>
            <a:ext cx="11271250" cy="5851525"/>
          </a:xfrm>
        </p:spPr>
        <p:txBody>
          <a:bodyPr>
            <a:normAutofit/>
          </a:bodyPr>
          <a:lstStyle/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soluciona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ara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el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problema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necessitat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del client 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2841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-11480800" y="625475"/>
            <a:ext cx="10896600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800" tIns="50800" rIns="50800" bIns="50800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+mj-lt"/>
                <a:ea typeface="+mj-ea"/>
                <a:cs typeface="+mj-cs"/>
                <a:sym typeface="Gill Sans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>
              <a:defRPr/>
            </a:pPr>
            <a:endParaRPr lang="en-US" sz="4800" dirty="0">
              <a:solidFill>
                <a:schemeClr val="bg1">
                  <a:lumMod val="50000"/>
                  <a:lumOff val="50000"/>
                </a:schemeClr>
              </a:solidFill>
              <a:latin typeface="Andale Mono"/>
              <a:cs typeface="Andale Mono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6775" y="390525"/>
            <a:ext cx="11271250" cy="1625600"/>
          </a:xfrm>
        </p:spPr>
        <p:txBody>
          <a:bodyPr/>
          <a:lstStyle/>
          <a:p>
            <a:pPr algn="ctr" defTabSz="1300460" eaLnBrk="1" fontAlgn="auto" hangingPunct="1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SOLUCIÓ I PROPOSTA DE VALOR</a:t>
            </a:r>
            <a:endParaRPr lang="en-US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66775" y="2276475"/>
            <a:ext cx="11271250" cy="5851525"/>
          </a:xfrm>
        </p:spPr>
        <p:txBody>
          <a:bodyPr>
            <a:normAutofit/>
          </a:bodyPr>
          <a:lstStyle/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doneu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solució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al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problema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necessitat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del client 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5153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152823"/>
              </p:ext>
            </p:extLst>
          </p:nvPr>
        </p:nvGraphicFramePr>
        <p:xfrm>
          <a:off x="1092200" y="3276600"/>
          <a:ext cx="10668000" cy="3338786"/>
        </p:xfrm>
        <a:graphic>
          <a:graphicData uri="http://schemas.openxmlformats.org/drawingml/2006/table">
            <a:tbl>
              <a:tblPr firstRow="1" firstCol="1">
                <a:tableStyleId>{5DA37D80-6434-44D0-A028-1B22A696006F}</a:tableStyleId>
              </a:tblPr>
              <a:tblGrid>
                <a:gridCol w="3276600"/>
                <a:gridCol w="3581400"/>
                <a:gridCol w="3810000"/>
              </a:tblGrid>
              <a:tr h="7620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ヒラギノ角ゴ ProN W3" charset="-128"/>
                          <a:cs typeface="Calibri" panose="020F0502020204030204" pitchFamily="34" charset="0"/>
                          <a:sym typeface="Gill Sans" charset="0"/>
                        </a:rPr>
                        <a:t>Avantatges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ヒラギノ角ゴ ProN W3" charset="-128"/>
                          <a:cs typeface="Calibri" panose="020F0502020204030204" pitchFamily="34" charset="0"/>
                          <a:sym typeface="Gill Sans" charset="0"/>
                        </a:rPr>
                        <a:t>/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ヒラギノ角ゴ ProN W3" charset="-128"/>
                          <a:cs typeface="Calibri" panose="020F0502020204030204" pitchFamily="34" charset="0"/>
                          <a:sym typeface="Gill Sans" charset="0"/>
                        </a:rPr>
                        <a:t>beneficis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ヒラギノ角ゴ ProN W3" charset="-128"/>
                        <a:cs typeface="Calibri" panose="020F0502020204030204" pitchFamily="34" charset="0"/>
                        <a:sym typeface="Gill Sans" charset="0"/>
                      </a:endParaRPr>
                    </a:p>
                  </a:txBody>
                  <a:tcPr marL="50800" marR="50800" marT="50805" marB="5080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Gill Sans" charset="0"/>
                        </a:rPr>
                        <a:t>Nosaltres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Gill Sans" charset="0"/>
                        </a:rPr>
                        <a:t> </a:t>
                      </a: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Gill Sans" charset="0"/>
                        </a:rPr>
                        <a:t>podem</a:t>
                      </a:r>
                      <a:endParaRPr kumimoji="0" lang="en-US" sz="280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  <a:sym typeface="Gill Sans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Gill Sans" charset="0"/>
                        </a:rPr>
                        <a:t> i ells no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ヒラギノ角ゴ ProN W3" charset="-128"/>
                        <a:cs typeface="Calibri" panose="020F0502020204030204" pitchFamily="34" charset="0"/>
                        <a:sym typeface="Gill Sans" charset="0"/>
                      </a:endParaRPr>
                    </a:p>
                  </a:txBody>
                  <a:tcPr marL="50800" marR="50800" marT="50805" marB="5080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Gill Sans" charset="0"/>
                        </a:rPr>
                        <a:t>Ells </a:t>
                      </a: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Gill Sans" charset="0"/>
                        </a:rPr>
                        <a:t>poden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Gill Sans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Gill Sans" charset="0"/>
                        </a:rPr>
                        <a:t>i </a:t>
                      </a: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Gill Sans" charset="0"/>
                        </a:rPr>
                        <a:t>nosaltres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Gill Sans" charset="0"/>
                        </a:rPr>
                        <a:t> no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ヒラギノ角ゴ ProN W3" charset="-128"/>
                        <a:cs typeface="Calibri" panose="020F0502020204030204" pitchFamily="34" charset="0"/>
                        <a:sym typeface="Gill Sans" charset="0"/>
                      </a:endParaRPr>
                    </a:p>
                  </a:txBody>
                  <a:tcPr marL="50800" marR="50800" marT="50805" marB="50805" anchor="ctr" horzOverflow="overflow"/>
                </a:tc>
              </a:tr>
              <a:tr h="7905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Gill Sans" charset="0"/>
                        </a:rPr>
                        <a:t>Competidor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Gill Sans" charset="0"/>
                        </a:rPr>
                        <a:t> 1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ヒラギノ角ゴ ProN W3" charset="-128"/>
                        <a:cs typeface="Calibri" panose="020F0502020204030204" pitchFamily="34" charset="0"/>
                        <a:sym typeface="Gill Sans" charset="0"/>
                      </a:endParaRPr>
                    </a:p>
                  </a:txBody>
                  <a:tcPr marL="50800" marR="50800" marT="50805" marB="5080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ヒラギノ角ゴ ProN W3" charset="-128"/>
                        <a:cs typeface="Calibri" panose="020F0502020204030204" pitchFamily="34" charset="0"/>
                        <a:sym typeface="Gill Sans" charset="0"/>
                      </a:endParaRPr>
                    </a:p>
                  </a:txBody>
                  <a:tcPr marL="50800" marR="50800" marT="50805" marB="5080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ヒラギノ角ゴ ProN W3" charset="-128"/>
                        <a:cs typeface="Calibri" panose="020F0502020204030204" pitchFamily="34" charset="0"/>
                        <a:sym typeface="Gill Sans" charset="0"/>
                      </a:endParaRPr>
                    </a:p>
                  </a:txBody>
                  <a:tcPr marL="50800" marR="50800" marT="50805" marB="50805" anchor="ctr" horzOverflow="overflow"/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Gill Sans" charset="0"/>
                        </a:rPr>
                        <a:t>Competidor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Gill Sans" charset="0"/>
                        </a:rPr>
                        <a:t> 2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ヒラギノ角ゴ ProN W3" charset="-128"/>
                        <a:cs typeface="Calibri" panose="020F0502020204030204" pitchFamily="34" charset="0"/>
                        <a:sym typeface="Gill Sans" charset="0"/>
                      </a:endParaRPr>
                    </a:p>
                  </a:txBody>
                  <a:tcPr marL="50800" marR="50800" marT="50805" marB="5080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ヒラギノ角ゴ ProN W3" charset="-128"/>
                        <a:cs typeface="Calibri" panose="020F0502020204030204" pitchFamily="34" charset="0"/>
                        <a:sym typeface="Gill Sans" charset="0"/>
                      </a:endParaRPr>
                    </a:p>
                  </a:txBody>
                  <a:tcPr marL="50800" marR="50800" marT="50805" marB="5080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ヒラギノ角ゴ ProN W3" charset="-128"/>
                        <a:cs typeface="Calibri" panose="020F0502020204030204" pitchFamily="34" charset="0"/>
                        <a:sym typeface="Gill Sans" charset="0"/>
                      </a:endParaRPr>
                    </a:p>
                  </a:txBody>
                  <a:tcPr marL="50800" marR="50800" marT="50805" marB="50805" anchor="ctr" horzOverflow="overflow"/>
                </a:tc>
              </a:tr>
              <a:tr h="831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Gill Sans" charset="0"/>
                        </a:rPr>
                        <a:t>Competidor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Gill Sans" charset="0"/>
                        </a:rPr>
                        <a:t> 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ヒラギノ角ゴ ProN W3" charset="-128"/>
                        <a:cs typeface="Calibri" panose="020F0502020204030204" pitchFamily="34" charset="0"/>
                        <a:sym typeface="Gill Sans" charset="0"/>
                      </a:endParaRPr>
                    </a:p>
                  </a:txBody>
                  <a:tcPr marL="50800" marR="50800" marT="50805" marB="5080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ヒラギノ角ゴ ProN W3" charset="-128"/>
                        <a:cs typeface="Calibri" panose="020F0502020204030204" pitchFamily="34" charset="0"/>
                        <a:sym typeface="Gill Sans" charset="0"/>
                      </a:endParaRPr>
                    </a:p>
                  </a:txBody>
                  <a:tcPr marL="50800" marR="50800" marT="50805" marB="5080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ヒラギノ角ゴ ProN W3" charset="-128"/>
                        <a:cs typeface="Calibri" panose="020F0502020204030204" pitchFamily="34" charset="0"/>
                        <a:sym typeface="Gill Sans" charset="0"/>
                      </a:endParaRPr>
                    </a:p>
                  </a:txBody>
                  <a:tcPr marL="50800" marR="50800" marT="50805" marB="50805" anchor="ctr" horzOverflow="overflow"/>
                </a:tc>
              </a:tr>
            </a:tbl>
          </a:graphicData>
        </a:graphic>
      </p:graphicFrame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3835400" y="747986"/>
            <a:ext cx="4826000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800" tIns="50800" rIns="50800" bIns="50800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+mj-lt"/>
                <a:ea typeface="+mj-ea"/>
                <a:cs typeface="+mj-cs"/>
                <a:sym typeface="Gill Sans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>
              <a:defRPr/>
            </a:pPr>
            <a:r>
              <a:rPr lang="en-US" sz="6000" b="1" cap="small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posicionament</a:t>
            </a:r>
            <a:endParaRPr lang="en-US" sz="6000" b="1" cap="small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092200" y="2275543"/>
            <a:ext cx="1097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Posicionament</a:t>
            </a:r>
            <a:r>
              <a:rPr lang="es-ES" sz="4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en </a:t>
            </a:r>
            <a:r>
              <a:rPr lang="es-ES" sz="40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relació</a:t>
            </a:r>
            <a:r>
              <a:rPr lang="es-ES" sz="4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la </a:t>
            </a:r>
            <a:r>
              <a:rPr lang="es-ES" sz="40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competència</a:t>
            </a:r>
            <a:endParaRPr lang="es-ES" sz="4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-11480800" y="625475"/>
            <a:ext cx="10896600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800" tIns="50800" rIns="50800" bIns="50800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+mj-lt"/>
                <a:ea typeface="+mj-ea"/>
                <a:cs typeface="+mj-cs"/>
                <a:sym typeface="Gill Sans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>
              <a:defRPr/>
            </a:pPr>
            <a:endParaRPr lang="en-US" sz="4800" dirty="0">
              <a:solidFill>
                <a:schemeClr val="bg1">
                  <a:lumMod val="50000"/>
                  <a:lumOff val="50000"/>
                </a:schemeClr>
              </a:solidFill>
              <a:latin typeface="Andale Mono"/>
              <a:cs typeface="Andale Mono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6774" y="390525"/>
            <a:ext cx="11426825" cy="1625600"/>
          </a:xfrm>
        </p:spPr>
        <p:txBody>
          <a:bodyPr/>
          <a:lstStyle/>
          <a:p>
            <a:pPr algn="ctr" defTabSz="1300460" eaLnBrk="1" fontAlgn="auto" hangingPunct="1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VALIDACIÓ DEL MERCAT</a:t>
            </a:r>
            <a:endParaRPr lang="en-US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66775" y="2276475"/>
            <a:ext cx="11271250" cy="5851525"/>
          </a:xfrm>
        </p:spPr>
        <p:txBody>
          <a:bodyPr>
            <a:normAutofit/>
          </a:bodyPr>
          <a:lstStyle/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Quines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validacions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heu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fet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del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problema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de la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solució</a:t>
            </a:r>
            <a:endParaRPr lang="en-US" sz="40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Expliqueu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teniu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clients (B2B o B2C)</a:t>
            </a:r>
          </a:p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Exits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assolits</a:t>
            </a:r>
            <a:endParaRPr lang="en-US" sz="40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Conclusions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513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-11480800" y="625475"/>
            <a:ext cx="10896600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800" tIns="50800" rIns="50800" bIns="50800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+mj-lt"/>
                <a:ea typeface="+mj-ea"/>
                <a:cs typeface="+mj-cs"/>
                <a:sym typeface="Gill Sans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>
              <a:defRPr/>
            </a:pPr>
            <a:endParaRPr lang="en-US" sz="4800" dirty="0">
              <a:solidFill>
                <a:schemeClr val="bg1">
                  <a:lumMod val="50000"/>
                  <a:lumOff val="50000"/>
                </a:schemeClr>
              </a:solidFill>
              <a:latin typeface="Andale Mono"/>
              <a:cs typeface="Andale Mono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6774" y="390525"/>
            <a:ext cx="11426825" cy="1625600"/>
          </a:xfrm>
        </p:spPr>
        <p:txBody>
          <a:bodyPr/>
          <a:lstStyle/>
          <a:p>
            <a:pPr algn="ctr" defTabSz="1300460" eaLnBrk="1" fontAlgn="auto" hangingPunct="1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MIDA DEL MERCAT</a:t>
            </a:r>
            <a:endParaRPr lang="en-US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66775" y="2276475"/>
            <a:ext cx="11271250" cy="923925"/>
          </a:xfrm>
        </p:spPr>
        <p:txBody>
          <a:bodyPr>
            <a:normAutofit/>
          </a:bodyPr>
          <a:lstStyle/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TAM, SAM, SOM, LAM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984140" y="3200400"/>
            <a:ext cx="11426825" cy="1625600"/>
          </a:xfrm>
          <a:prstGeom prst="rect">
            <a:avLst/>
          </a:prstGeom>
        </p:spPr>
        <p:txBody>
          <a:bodyPr vert="horz" lIns="130046" tIns="65023" rIns="130046" bIns="65023" rtlCol="0" anchor="b" anchorCtr="0">
            <a:noAutofit/>
          </a:bodyPr>
          <a:lstStyle>
            <a:lvl1pPr algn="l" defTabSz="1300163" rtl="0" eaLnBrk="0" fontAlgn="base" hangingPunct="0">
              <a:spcBef>
                <a:spcPct val="0"/>
              </a:spcBef>
              <a:spcAft>
                <a:spcPct val="0"/>
              </a:spcAft>
              <a:defRPr sz="4300" kern="1200" cap="small" spc="7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1300163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Arial" pitchFamily="34" charset="0"/>
              </a:defRPr>
            </a:lvl2pPr>
            <a:lvl3pPr algn="l" defTabSz="1300163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Arial" pitchFamily="34" charset="0"/>
              </a:defRPr>
            </a:lvl3pPr>
            <a:lvl4pPr algn="l" defTabSz="1300163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Arial" pitchFamily="34" charset="0"/>
              </a:defRPr>
            </a:lvl4pPr>
            <a:lvl5pPr algn="l" defTabSz="1300163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Arial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defTabSz="1300460" eaLnBrk="1" fontAlgn="auto" hangingPunct="1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SEGMENT DE CLIENT</a:t>
            </a:r>
            <a:endParaRPr lang="en-US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959616" y="5105400"/>
            <a:ext cx="11271250" cy="92392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487363" indent="-487363" algn="l" defTabSz="1300163" rtl="0" eaLnBrk="0" fontAlgn="base" hangingPunct="0">
              <a:spcBef>
                <a:spcPct val="20000"/>
              </a:spcBef>
              <a:spcAft>
                <a:spcPts val="850"/>
              </a:spcAft>
              <a:buClr>
                <a:schemeClr val="tx2"/>
              </a:buClr>
              <a:buFont typeface="Arial" pitchFamily="34" charset="0"/>
              <a:buChar char="•"/>
              <a:defRPr sz="2400" kern="1200" spc="43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5688" indent="-404813" algn="l" defTabSz="1300163" rtl="0" eaLnBrk="0" fontAlgn="base" hangingPunct="0">
              <a:spcBef>
                <a:spcPct val="20000"/>
              </a:spcBef>
              <a:spcAft>
                <a:spcPts val="850"/>
              </a:spcAft>
              <a:buClr>
                <a:schemeClr val="tx2"/>
              </a:buClr>
              <a:buFont typeface="Arial" pitchFamily="34" charset="0"/>
              <a:buChar char="•"/>
              <a:defRPr sz="2400" kern="1200" spc="43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4013" indent="-323850" algn="l" defTabSz="1300163" rtl="0" eaLnBrk="0" fontAlgn="base" hangingPunct="0">
              <a:spcBef>
                <a:spcPct val="20000"/>
              </a:spcBef>
              <a:spcAft>
                <a:spcPts val="850"/>
              </a:spcAft>
              <a:buClr>
                <a:schemeClr val="tx2"/>
              </a:buClr>
              <a:buFont typeface="Arial" pitchFamily="34" charset="0"/>
              <a:buChar char="•"/>
              <a:defRPr sz="2400" kern="1200" spc="43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74888" indent="-323850" algn="l" defTabSz="1300163" rtl="0" eaLnBrk="0" fontAlgn="base" hangingPunct="0">
              <a:spcBef>
                <a:spcPct val="20000"/>
              </a:spcBef>
              <a:spcAft>
                <a:spcPts val="850"/>
              </a:spcAft>
              <a:buClr>
                <a:schemeClr val="tx2"/>
              </a:buClr>
              <a:buFont typeface="Arial" pitchFamily="34" charset="0"/>
              <a:buChar char="•"/>
              <a:defRPr sz="2400" kern="1200" spc="43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25763" indent="-323850" algn="l" defTabSz="1300163" rtl="0" eaLnBrk="0" fontAlgn="base" hangingPunct="0">
              <a:spcBef>
                <a:spcPct val="20000"/>
              </a:spcBef>
              <a:spcAft>
                <a:spcPts val="850"/>
              </a:spcAft>
              <a:buClr>
                <a:schemeClr val="tx2"/>
              </a:buClr>
              <a:buFont typeface="Arial" pitchFamily="34" charset="0"/>
              <a:buChar char="•"/>
              <a:defRPr sz="2400" kern="1200" spc="43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853"/>
              </a:spcAft>
              <a:buClr>
                <a:schemeClr val="tx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853"/>
              </a:spcAft>
              <a:buClr>
                <a:schemeClr val="tx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853"/>
              </a:spcAft>
              <a:buClr>
                <a:schemeClr val="tx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853"/>
              </a:spcAft>
              <a:buClr>
                <a:schemeClr val="tx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7672" indent="-487672" defTabSz="1300460" eaLnBrk="1" fontAlgn="auto" hangingPunct="1">
              <a:spcAft>
                <a:spcPts val="853"/>
              </a:spcAft>
              <a:defRPr/>
            </a:pP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Arquetip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client i Early Adopter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255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5" y="390525"/>
            <a:ext cx="11271250" cy="1625600"/>
          </a:xfrm>
        </p:spPr>
        <p:txBody>
          <a:bodyPr/>
          <a:lstStyle/>
          <a:p>
            <a:pPr algn="ctr" defTabSz="1300460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sector</a:t>
            </a:r>
            <a:endParaRPr lang="en-US" sz="60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40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Evolució</a:t>
            </a:r>
            <a:r>
              <a:rPr lang="es-ES" sz="4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del sector i </a:t>
            </a:r>
            <a:r>
              <a:rPr lang="es-ES" sz="40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Matriu</a:t>
            </a:r>
            <a:r>
              <a:rPr lang="es-ES" sz="4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DAFO</a:t>
            </a:r>
            <a:endParaRPr lang="es-ES" sz="4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4805</TotalTime>
  <Pages>0</Pages>
  <Words>198</Words>
  <Characters>0</Characters>
  <Application>Microsoft Office PowerPoint</Application>
  <PresentationFormat>Personalizado</PresentationFormat>
  <Lines>0</Lines>
  <Paragraphs>47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Horizon</vt:lpstr>
      <vt:lpstr>nom de la startup + logo</vt:lpstr>
      <vt:lpstr>resum</vt:lpstr>
      <vt:lpstr>problema / necessitat</vt:lpstr>
      <vt:lpstr>SOLUCIÓ I PROPOSTA DE VALOR</vt:lpstr>
      <vt:lpstr>SOLUCIÓ I PROPOSTA DE VALOR</vt:lpstr>
      <vt:lpstr>Presentación de PowerPoint</vt:lpstr>
      <vt:lpstr>VALIDACIÓ DEL MERCAT</vt:lpstr>
      <vt:lpstr>MIDA DEL MERCAT</vt:lpstr>
      <vt:lpstr>sector</vt:lpstr>
      <vt:lpstr> PRODUCTE/ SERVEI</vt:lpstr>
      <vt:lpstr>MODEL DE NEGOCI - MONETITZACIÓ</vt:lpstr>
      <vt:lpstr>equip</vt:lpstr>
      <vt:lpstr>dades financeres</vt:lpstr>
      <vt:lpstr>status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Name</dc:title>
  <dc:creator>Jamie Bothwell</dc:creator>
  <cp:lastModifiedBy>Beatriz Deghilage</cp:lastModifiedBy>
  <cp:revision>91</cp:revision>
  <dcterms:modified xsi:type="dcterms:W3CDTF">2021-01-12T15:56:52Z</dcterms:modified>
</cp:coreProperties>
</file>